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8" r:id="rId10"/>
    <p:sldId id="269" r:id="rId11"/>
    <p:sldId id="267" r:id="rId12"/>
    <p:sldId id="270" r:id="rId13"/>
    <p:sldId id="266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Roboto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414860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67287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13705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93500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Схема взаимодействия для создания</a:t>
            </a:r>
            <a:endParaRPr lang="ru-RU" sz="32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847088" y="1911096"/>
            <a:ext cx="8357616" cy="457200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8" name="Прямоугольник 57"/>
          <p:cNvSpPr/>
          <p:nvPr/>
        </p:nvSpPr>
        <p:spPr>
          <a:xfrm>
            <a:off x="4420266" y="2340562"/>
            <a:ext cx="3349752" cy="1600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dirty="0" smtClean="0"/>
              <a:t>Основная таблица</a:t>
            </a:r>
          </a:p>
          <a:p>
            <a:pPr algn="ctr"/>
            <a:endParaRPr lang="ru-RU" dirty="0"/>
          </a:p>
          <a:p>
            <a:pPr algn="ctr"/>
            <a:endParaRPr lang="ru-RU" dirty="0" smtClean="0"/>
          </a:p>
          <a:p>
            <a:pPr algn="ctr"/>
            <a:r>
              <a:rPr lang="ru-RU" dirty="0" err="1" smtClean="0"/>
              <a:t>Партиции</a:t>
            </a:r>
            <a:r>
              <a:rPr lang="ru-RU" dirty="0" smtClean="0"/>
              <a:t>:</a:t>
            </a:r>
          </a:p>
          <a:p>
            <a:pPr algn="ctr"/>
            <a:endParaRPr lang="ru-RU" sz="1200" dirty="0"/>
          </a:p>
        </p:txBody>
      </p:sp>
      <p:sp>
        <p:nvSpPr>
          <p:cNvPr id="59" name="Овал 58"/>
          <p:cNvSpPr/>
          <p:nvPr/>
        </p:nvSpPr>
        <p:spPr>
          <a:xfrm>
            <a:off x="6187248" y="3392424"/>
            <a:ext cx="437388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вал 59"/>
          <p:cNvSpPr/>
          <p:nvPr/>
        </p:nvSpPr>
        <p:spPr>
          <a:xfrm>
            <a:off x="5058726" y="3392424"/>
            <a:ext cx="437388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Овал 60"/>
          <p:cNvSpPr/>
          <p:nvPr/>
        </p:nvSpPr>
        <p:spPr>
          <a:xfrm>
            <a:off x="5622987" y="3392424"/>
            <a:ext cx="437388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Овал 61"/>
          <p:cNvSpPr/>
          <p:nvPr/>
        </p:nvSpPr>
        <p:spPr>
          <a:xfrm>
            <a:off x="6747890" y="3392424"/>
            <a:ext cx="437388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4420266" y="4370228"/>
            <a:ext cx="3349752" cy="1600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dirty="0" smtClean="0"/>
              <a:t>Основная таблица</a:t>
            </a:r>
          </a:p>
          <a:p>
            <a:pPr algn="ctr"/>
            <a:endParaRPr lang="ru-RU" dirty="0"/>
          </a:p>
          <a:p>
            <a:pPr algn="ctr"/>
            <a:endParaRPr lang="ru-RU" dirty="0" smtClean="0"/>
          </a:p>
          <a:p>
            <a:pPr algn="ctr"/>
            <a:r>
              <a:rPr lang="ru-RU" dirty="0" err="1" smtClean="0"/>
              <a:t>Партиции</a:t>
            </a:r>
            <a:r>
              <a:rPr lang="ru-RU" dirty="0" smtClean="0"/>
              <a:t>:</a:t>
            </a:r>
          </a:p>
          <a:p>
            <a:pPr algn="ctr"/>
            <a:endParaRPr lang="ru-RU" sz="1200" dirty="0"/>
          </a:p>
        </p:txBody>
      </p:sp>
      <p:sp>
        <p:nvSpPr>
          <p:cNvPr id="22" name="Овал 21"/>
          <p:cNvSpPr/>
          <p:nvPr/>
        </p:nvSpPr>
        <p:spPr>
          <a:xfrm>
            <a:off x="5621842" y="5432138"/>
            <a:ext cx="437388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4493320" y="5432138"/>
            <a:ext cx="437388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5057581" y="5432138"/>
            <a:ext cx="437388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6182484" y="5432138"/>
            <a:ext cx="437388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 стрелкой 4"/>
          <p:cNvCxnSpPr>
            <a:stCxn id="58" idx="2"/>
            <a:endCxn id="21" idx="0"/>
          </p:cNvCxnSpPr>
          <p:nvPr/>
        </p:nvCxnSpPr>
        <p:spPr>
          <a:xfrm>
            <a:off x="6095142" y="3940762"/>
            <a:ext cx="0" cy="4294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Овал 31"/>
          <p:cNvSpPr/>
          <p:nvPr/>
        </p:nvSpPr>
        <p:spPr>
          <a:xfrm>
            <a:off x="6743126" y="5432138"/>
            <a:ext cx="437388" cy="4572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/>
          <p:cNvSpPr/>
          <p:nvPr/>
        </p:nvSpPr>
        <p:spPr>
          <a:xfrm>
            <a:off x="7303768" y="5432138"/>
            <a:ext cx="437388" cy="4572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479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Внешняя схема взаимодействия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084832" y="1929384"/>
            <a:ext cx="8119872" cy="455371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4098002" y="2172700"/>
            <a:ext cx="3995928" cy="4001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ВМ в </a:t>
            </a:r>
            <a:r>
              <a:rPr lang="ru-RU" sz="20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Яндекс.Облаке</a:t>
            </a:r>
            <a:endParaRPr lang="ru-RU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3008376" y="3008376"/>
            <a:ext cx="1929384" cy="92354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Архивный кластер</a:t>
            </a:r>
            <a:endParaRPr lang="ru-RU" dirty="0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7321296" y="3008376"/>
            <a:ext cx="1929384" cy="9235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Основной кластер</a:t>
            </a:r>
            <a:endParaRPr lang="ru-RU" dirty="0"/>
          </a:p>
        </p:txBody>
      </p:sp>
      <p:sp>
        <p:nvSpPr>
          <p:cNvPr id="5" name="Овал 4"/>
          <p:cNvSpPr/>
          <p:nvPr/>
        </p:nvSpPr>
        <p:spPr>
          <a:xfrm>
            <a:off x="5422392" y="4544568"/>
            <a:ext cx="1655064" cy="14081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CRON </a:t>
            </a:r>
            <a:r>
              <a:rPr lang="ru-RU" dirty="0" smtClean="0"/>
              <a:t>скрипт</a:t>
            </a:r>
            <a:endParaRPr lang="en-US" dirty="0" smtClean="0"/>
          </a:p>
          <a:p>
            <a:pPr algn="ctr"/>
            <a:r>
              <a:rPr lang="ru-RU" dirty="0"/>
              <a:t>д</a:t>
            </a:r>
            <a:r>
              <a:rPr lang="ru-RU" dirty="0" smtClean="0"/>
              <a:t>ля </a:t>
            </a:r>
            <a:r>
              <a:rPr lang="en-US" dirty="0" err="1" smtClean="0"/>
              <a:t>pg_dump</a:t>
            </a:r>
            <a:endParaRPr lang="ru-RU" dirty="0"/>
          </a:p>
        </p:txBody>
      </p:sp>
      <p:cxnSp>
        <p:nvCxnSpPr>
          <p:cNvPr id="7" name="Прямая со стрелкой 6"/>
          <p:cNvCxnSpPr>
            <a:stCxn id="8" idx="2"/>
            <a:endCxn id="5" idx="6"/>
          </p:cNvCxnSpPr>
          <p:nvPr/>
        </p:nvCxnSpPr>
        <p:spPr>
          <a:xfrm rot="5400000">
            <a:off x="7023354" y="3986022"/>
            <a:ext cx="1316736" cy="120853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5" idx="2"/>
            <a:endCxn id="4" idx="2"/>
          </p:cNvCxnSpPr>
          <p:nvPr/>
        </p:nvCxnSpPr>
        <p:spPr>
          <a:xfrm rot="10800000">
            <a:off x="3973068" y="3931920"/>
            <a:ext cx="1449324" cy="131673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>
            <a:stCxn id="5" idx="0"/>
            <a:endCxn id="8" idx="1"/>
          </p:cNvCxnSpPr>
          <p:nvPr/>
        </p:nvCxnSpPr>
        <p:spPr>
          <a:xfrm rot="5400000" flipH="1" flipV="1">
            <a:off x="6248400" y="3471672"/>
            <a:ext cx="1074420" cy="107137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975570" y="2947714"/>
            <a:ext cx="13457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 smtClean="0"/>
              <a:t>Получение списка данных для переноса в архив</a:t>
            </a:r>
            <a:endParaRPr lang="ru-RU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7043894" y="4499622"/>
            <a:ext cx="13457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 smtClean="0"/>
              <a:t>Сбор всех архивных данных по полученному списку</a:t>
            </a:r>
            <a:endParaRPr lang="ru-RU" sz="1000" dirty="0"/>
          </a:p>
        </p:txBody>
      </p:sp>
      <p:sp>
        <p:nvSpPr>
          <p:cNvPr id="18" name="TextBox 17"/>
          <p:cNvSpPr txBox="1"/>
          <p:nvPr/>
        </p:nvSpPr>
        <p:spPr>
          <a:xfrm>
            <a:off x="4008069" y="4753647"/>
            <a:ext cx="1345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 smtClean="0"/>
              <a:t>Выгрузка данных в Архивную БД</a:t>
            </a:r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249970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en-US" sz="32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</a:t>
            </a:r>
            <a:r>
              <a:rPr lang="en-US" sz="3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lang="en-US" sz="32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планы</a:t>
            </a:r>
            <a:r>
              <a:rPr lang="en-US" sz="3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</a:t>
            </a:r>
            <a:r>
              <a:rPr lang="en-US" sz="3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развитию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Получены теоретические знания и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практические навыки работы с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БД 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PostgreSQL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117554" y="2489361"/>
            <a:ext cx="6016615" cy="2156377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Необходимые доработки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Мониторинг БД</a:t>
            </a:r>
          </a:p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Поддержка </a:t>
            </a:r>
            <a:r>
              <a:rPr lang="ru-RU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субпартиций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при создании новых </a:t>
            </a:r>
            <a:r>
              <a:rPr lang="ru-RU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партиций</a:t>
            </a:r>
            <a:endParaRPr lang="ru-RU" sz="16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Увеличить отказоустойчивость</a:t>
            </a:r>
            <a:b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переноса из Основной БД в Архивную</a:t>
            </a:r>
            <a:endParaRPr lang="en-US" sz="16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Поддержка шаблона поиска </a:t>
            </a:r>
            <a:r>
              <a:rPr lang="ru-RU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партиций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 табличных пространств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3117554" y="4787568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Сделать мониторинг БД</a:t>
            </a:r>
            <a:b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(размеры таблиц, индексов, ТП, всей БД)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3323962" y="242646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3323962" y="4707402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2" name="Google Shape;262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112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31"/>
          <p:cNvSpPr txBox="1">
            <a:spLocks noGrp="1"/>
          </p:cNvSpPr>
          <p:nvPr>
            <p:ph type="body" idx="4294967295"/>
          </p:nvPr>
        </p:nvSpPr>
        <p:spPr>
          <a:xfrm>
            <a:off x="5184456" y="5496770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Синячкин</a:t>
            </a: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Андрей Юрьевич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buSzPts val="3600"/>
            </a:pPr>
            <a:r>
              <a:rPr lang="en-US" sz="3600" dirty="0" err="1" smtClean="0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 smtClean="0">
                <a:latin typeface="Roboto"/>
                <a:ea typeface="Roboto"/>
                <a:cs typeface="Roboto"/>
                <a:sym typeface="Roboto"/>
              </a:rPr>
              <a:t>:</a:t>
            </a:r>
            <a:endParaRPr lang="ru-RU" sz="3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buSzPts val="3600"/>
            </a:pPr>
            <a:r>
              <a:rPr lang="ru-RU" b="0" dirty="0" smtClean="0"/>
              <a:t>Архивация </a:t>
            </a:r>
            <a:r>
              <a:rPr lang="ru-RU" b="0" dirty="0"/>
              <a:t>данных с использованием </a:t>
            </a:r>
            <a:r>
              <a:rPr lang="ru-RU" b="0" dirty="0" err="1"/>
              <a:t>партиционионированных</a:t>
            </a:r>
            <a:r>
              <a:rPr lang="ru-RU" b="0" dirty="0"/>
              <a:t> таблиц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 txBox="1">
            <a:spLocks noGrp="1"/>
          </p:cNvSpPr>
          <p:nvPr>
            <p:ph type="body" idx="3"/>
          </p:nvPr>
        </p:nvSpPr>
        <p:spPr>
          <a:xfrm>
            <a:off x="5111304" y="54916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err="1" smtClean="0">
                <a:latin typeface="Roboto"/>
                <a:ea typeface="Roboto"/>
                <a:cs typeface="Roboto"/>
                <a:sym typeface="Roboto"/>
              </a:rPr>
              <a:t>Синячкин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Андрей Юрьевич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 проекта</a:t>
              </a:r>
              <a:endParaRPr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 получилось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Схемы/архитектура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Создать автоматический механизм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архивации данных для </a:t>
            </a:r>
            <a:r>
              <a:rPr lang="ru-RU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партиционированных</a:t>
            </a:r>
            <a:endParaRPr lang="ru-RU" sz="16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таблиц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2566876" y="186727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Применить навыки работы с БД 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PostgreSQL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полученные во время обучения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2566876" y="34600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Отточить навыки использования </a:t>
            </a: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SQL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pgplsql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в </a:t>
            </a:r>
            <a:r>
              <a:rPr lang="en-US" sz="16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Postgres</a:t>
            </a: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2566876" y="515721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Автоматизировать процесс архивации данных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внутри БД</a:t>
            </a:r>
            <a:endParaRPr lang="ru-RU" sz="16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ля </a:t>
            </a:r>
            <a:r>
              <a:rPr lang="ru-RU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партиционированных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таблиц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Автоматизировать миграцию данных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з архивных таблиц основной БД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архивную БД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Сделать мониторинг БД</a:t>
            </a:r>
            <a:b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(размеры таблиц, индексов, ТП, всей БД)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Добавить возможности автоматического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оздания и у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даления </a:t>
            </a:r>
            <a:r>
              <a:rPr lang="ru-RU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партиций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таблиц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Улучшить отказоустойчивость и добавить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л</a:t>
            </a:r>
            <a:r>
              <a:rPr lang="ru-RU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огирование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процесса миграции данных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3323962" y="242646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3323962" y="436296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 txBox="1"/>
          <p:nvPr/>
        </p:nvSpPr>
        <p:spPr>
          <a:xfrm>
            <a:off x="3323962" y="532299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2" name="Google Shape;262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Виртуальная машина в </a:t>
            </a:r>
            <a:r>
              <a:rPr lang="ru-RU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Яндекс.Облаке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БД </a:t>
            </a:r>
            <a:r>
              <a:rPr lang="en-US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Postgres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117554" y="3462712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Языки 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SQL, </a:t>
            </a:r>
            <a:r>
              <a:rPr lang="en-US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PgPlSql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, bash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117554" y="443606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Утилиты </a:t>
            </a:r>
            <a:r>
              <a:rPr lang="en-US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pg_dump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psql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3323962" y="4362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8" name="Google Shape;288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Схема взаимодействия для архивации</a:t>
            </a:r>
            <a:endParaRPr lang="ru-RU" sz="32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847088" y="1911096"/>
            <a:ext cx="8357616" cy="457200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2212848" y="2459736"/>
            <a:ext cx="3349752" cy="1600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dirty="0" smtClean="0"/>
              <a:t>Основная таблица</a:t>
            </a:r>
          </a:p>
          <a:p>
            <a:pPr algn="ctr"/>
            <a:endParaRPr lang="ru-RU" dirty="0"/>
          </a:p>
          <a:p>
            <a:pPr algn="ctr"/>
            <a:endParaRPr lang="ru-RU" dirty="0" smtClean="0"/>
          </a:p>
          <a:p>
            <a:pPr algn="ctr"/>
            <a:r>
              <a:rPr lang="ru-RU" dirty="0" err="1" smtClean="0"/>
              <a:t>Партиции</a:t>
            </a:r>
            <a:r>
              <a:rPr lang="ru-RU" dirty="0" smtClean="0"/>
              <a:t>:</a:t>
            </a:r>
          </a:p>
          <a:p>
            <a:pPr algn="ctr"/>
            <a:endParaRPr lang="ru-RU" sz="1200" dirty="0"/>
          </a:p>
        </p:txBody>
      </p:sp>
      <p:sp>
        <p:nvSpPr>
          <p:cNvPr id="25" name="Прямоугольник 24"/>
          <p:cNvSpPr/>
          <p:nvPr/>
        </p:nvSpPr>
        <p:spPr>
          <a:xfrm>
            <a:off x="6388608" y="2459736"/>
            <a:ext cx="3349752" cy="1600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Архивная таблица</a:t>
            </a:r>
          </a:p>
        </p:txBody>
      </p:sp>
      <p:sp>
        <p:nvSpPr>
          <p:cNvPr id="19" name="Овал 18"/>
          <p:cNvSpPr/>
          <p:nvPr/>
        </p:nvSpPr>
        <p:spPr>
          <a:xfrm>
            <a:off x="2277618" y="3534156"/>
            <a:ext cx="437388" cy="4572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/>
          <p:cNvSpPr/>
          <p:nvPr/>
        </p:nvSpPr>
        <p:spPr>
          <a:xfrm>
            <a:off x="2843784" y="3534156"/>
            <a:ext cx="437388" cy="4572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/>
          <p:cNvSpPr/>
          <p:nvPr/>
        </p:nvSpPr>
        <p:spPr>
          <a:xfrm>
            <a:off x="4536567" y="3534156"/>
            <a:ext cx="437388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/>
          <p:cNvSpPr/>
          <p:nvPr/>
        </p:nvSpPr>
        <p:spPr>
          <a:xfrm>
            <a:off x="3408045" y="3534156"/>
            <a:ext cx="437388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/>
          <p:cNvSpPr/>
          <p:nvPr/>
        </p:nvSpPr>
        <p:spPr>
          <a:xfrm>
            <a:off x="3972306" y="3534156"/>
            <a:ext cx="437388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/>
          <p:cNvSpPr/>
          <p:nvPr/>
        </p:nvSpPr>
        <p:spPr>
          <a:xfrm>
            <a:off x="5097209" y="3534156"/>
            <a:ext cx="437388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94" name="Соединительная линия уступом 293"/>
          <p:cNvCxnSpPr>
            <a:stCxn id="27" idx="4"/>
          </p:cNvCxnSpPr>
          <p:nvPr/>
        </p:nvCxnSpPr>
        <p:spPr>
          <a:xfrm rot="16200000" flipH="1">
            <a:off x="4410457" y="2643377"/>
            <a:ext cx="267461" cy="2963418"/>
          </a:xfrm>
          <a:prstGeom prst="bentConnector2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7" name="Соединительная линия уступом 296"/>
          <p:cNvCxnSpPr>
            <a:endCxn id="25" idx="1"/>
          </p:cNvCxnSpPr>
          <p:nvPr/>
        </p:nvCxnSpPr>
        <p:spPr>
          <a:xfrm rot="5400000" flipH="1" flipV="1">
            <a:off x="5707761" y="3577971"/>
            <a:ext cx="998981" cy="36271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6" name="Соединительная линия уступом 305"/>
          <p:cNvCxnSpPr>
            <a:stCxn id="19" idx="4"/>
          </p:cNvCxnSpPr>
          <p:nvPr/>
        </p:nvCxnSpPr>
        <p:spPr>
          <a:xfrm rot="16200000" flipH="1">
            <a:off x="4060681" y="2426987"/>
            <a:ext cx="470916" cy="3599654"/>
          </a:xfrm>
          <a:prstGeom prst="bentConnector2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8" name="Соединительная линия уступом 307"/>
          <p:cNvCxnSpPr>
            <a:endCxn id="25" idx="2"/>
          </p:cNvCxnSpPr>
          <p:nvPr/>
        </p:nvCxnSpPr>
        <p:spPr>
          <a:xfrm flipV="1">
            <a:off x="6095966" y="4059936"/>
            <a:ext cx="1967518" cy="40233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8" name="Прямоугольник 57"/>
          <p:cNvSpPr/>
          <p:nvPr/>
        </p:nvSpPr>
        <p:spPr>
          <a:xfrm>
            <a:off x="2212848" y="4607973"/>
            <a:ext cx="3349752" cy="1600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dirty="0" smtClean="0"/>
              <a:t>Основная таблица</a:t>
            </a:r>
          </a:p>
          <a:p>
            <a:pPr algn="ctr"/>
            <a:endParaRPr lang="ru-RU" dirty="0"/>
          </a:p>
          <a:p>
            <a:pPr algn="ctr"/>
            <a:endParaRPr lang="ru-RU" dirty="0" smtClean="0"/>
          </a:p>
          <a:p>
            <a:pPr algn="ctr"/>
            <a:r>
              <a:rPr lang="ru-RU" dirty="0" err="1" smtClean="0"/>
              <a:t>Партиции</a:t>
            </a:r>
            <a:r>
              <a:rPr lang="ru-RU" dirty="0" smtClean="0"/>
              <a:t>:</a:t>
            </a:r>
          </a:p>
          <a:p>
            <a:pPr algn="ctr"/>
            <a:endParaRPr lang="ru-RU" sz="1200" dirty="0"/>
          </a:p>
        </p:txBody>
      </p:sp>
      <p:sp>
        <p:nvSpPr>
          <p:cNvPr id="59" name="Овал 58"/>
          <p:cNvSpPr/>
          <p:nvPr/>
        </p:nvSpPr>
        <p:spPr>
          <a:xfrm>
            <a:off x="3979830" y="5659835"/>
            <a:ext cx="437388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вал 59"/>
          <p:cNvSpPr/>
          <p:nvPr/>
        </p:nvSpPr>
        <p:spPr>
          <a:xfrm>
            <a:off x="2851308" y="5659835"/>
            <a:ext cx="437388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Овал 60"/>
          <p:cNvSpPr/>
          <p:nvPr/>
        </p:nvSpPr>
        <p:spPr>
          <a:xfrm>
            <a:off x="3415569" y="5659835"/>
            <a:ext cx="437388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Овал 61"/>
          <p:cNvSpPr/>
          <p:nvPr/>
        </p:nvSpPr>
        <p:spPr>
          <a:xfrm>
            <a:off x="4540472" y="5659835"/>
            <a:ext cx="437388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Прямоугольник 62"/>
          <p:cNvSpPr/>
          <p:nvPr/>
        </p:nvSpPr>
        <p:spPr>
          <a:xfrm>
            <a:off x="6401579" y="4607973"/>
            <a:ext cx="3349752" cy="1600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Архивная таблица</a:t>
            </a:r>
          </a:p>
          <a:p>
            <a:pPr algn="ctr"/>
            <a:endParaRPr lang="ru-RU" dirty="0"/>
          </a:p>
          <a:p>
            <a:pPr algn="ctr"/>
            <a:endParaRPr lang="ru-RU" dirty="0"/>
          </a:p>
        </p:txBody>
      </p:sp>
      <p:sp>
        <p:nvSpPr>
          <p:cNvPr id="64" name="Овал 63"/>
          <p:cNvSpPr/>
          <p:nvPr/>
        </p:nvSpPr>
        <p:spPr>
          <a:xfrm>
            <a:off x="7642098" y="5659835"/>
            <a:ext cx="437388" cy="4572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Овал 64"/>
          <p:cNvSpPr/>
          <p:nvPr/>
        </p:nvSpPr>
        <p:spPr>
          <a:xfrm>
            <a:off x="8208264" y="5659835"/>
            <a:ext cx="437388" cy="4572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17" name="Прямая со стрелкой 316"/>
          <p:cNvCxnSpPr>
            <a:stCxn id="15" idx="2"/>
            <a:endCxn id="58" idx="0"/>
          </p:cNvCxnSpPr>
          <p:nvPr/>
        </p:nvCxnSpPr>
        <p:spPr>
          <a:xfrm>
            <a:off x="3887724" y="4059936"/>
            <a:ext cx="0" cy="5480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/>
          <p:nvPr/>
        </p:nvCxnSpPr>
        <p:spPr>
          <a:xfrm>
            <a:off x="8208264" y="4059936"/>
            <a:ext cx="0" cy="5480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Схема взаимодействия для удаления</a:t>
            </a:r>
            <a:endParaRPr lang="ru-RU" sz="32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847088" y="1911096"/>
            <a:ext cx="8357616" cy="457200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4292346" y="2459435"/>
            <a:ext cx="3349752" cy="1600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dirty="0" smtClean="0"/>
              <a:t>Основная таблица</a:t>
            </a:r>
          </a:p>
          <a:p>
            <a:pPr algn="ctr"/>
            <a:endParaRPr lang="ru-RU" dirty="0"/>
          </a:p>
          <a:p>
            <a:pPr algn="ctr"/>
            <a:endParaRPr lang="ru-RU" dirty="0" smtClean="0"/>
          </a:p>
          <a:p>
            <a:pPr algn="ctr"/>
            <a:r>
              <a:rPr lang="ru-RU" dirty="0" err="1" smtClean="0"/>
              <a:t>Партиции</a:t>
            </a:r>
            <a:r>
              <a:rPr lang="ru-RU" dirty="0" smtClean="0"/>
              <a:t>:</a:t>
            </a:r>
          </a:p>
          <a:p>
            <a:pPr algn="ctr"/>
            <a:endParaRPr lang="ru-RU" sz="1200" dirty="0"/>
          </a:p>
        </p:txBody>
      </p:sp>
      <p:sp>
        <p:nvSpPr>
          <p:cNvPr id="19" name="Овал 18"/>
          <p:cNvSpPr/>
          <p:nvPr/>
        </p:nvSpPr>
        <p:spPr>
          <a:xfrm>
            <a:off x="4357116" y="3533855"/>
            <a:ext cx="437388" cy="4572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/>
          <p:cNvSpPr/>
          <p:nvPr/>
        </p:nvSpPr>
        <p:spPr>
          <a:xfrm>
            <a:off x="6616065" y="3533855"/>
            <a:ext cx="437388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/>
          <p:cNvSpPr/>
          <p:nvPr/>
        </p:nvSpPr>
        <p:spPr>
          <a:xfrm>
            <a:off x="5487543" y="3533855"/>
            <a:ext cx="437388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/>
          <p:cNvSpPr/>
          <p:nvPr/>
        </p:nvSpPr>
        <p:spPr>
          <a:xfrm>
            <a:off x="6051804" y="3533855"/>
            <a:ext cx="437388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/>
          <p:cNvSpPr/>
          <p:nvPr/>
        </p:nvSpPr>
        <p:spPr>
          <a:xfrm>
            <a:off x="7176707" y="3533855"/>
            <a:ext cx="437388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Прямоугольник 57"/>
          <p:cNvSpPr/>
          <p:nvPr/>
        </p:nvSpPr>
        <p:spPr>
          <a:xfrm>
            <a:off x="4292346" y="4516835"/>
            <a:ext cx="3349752" cy="1600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dirty="0" smtClean="0"/>
              <a:t>Основная таблица</a:t>
            </a:r>
          </a:p>
          <a:p>
            <a:pPr algn="ctr"/>
            <a:endParaRPr lang="ru-RU" dirty="0"/>
          </a:p>
          <a:p>
            <a:pPr algn="ctr"/>
            <a:endParaRPr lang="ru-RU" dirty="0" smtClean="0"/>
          </a:p>
          <a:p>
            <a:pPr algn="ctr"/>
            <a:r>
              <a:rPr lang="ru-RU" dirty="0" err="1" smtClean="0"/>
              <a:t>Партиции</a:t>
            </a:r>
            <a:r>
              <a:rPr lang="ru-RU" dirty="0" smtClean="0"/>
              <a:t>:</a:t>
            </a:r>
          </a:p>
          <a:p>
            <a:pPr algn="ctr"/>
            <a:endParaRPr lang="ru-RU" sz="1200" dirty="0"/>
          </a:p>
        </p:txBody>
      </p:sp>
      <p:sp>
        <p:nvSpPr>
          <p:cNvPr id="59" name="Овал 58"/>
          <p:cNvSpPr/>
          <p:nvPr/>
        </p:nvSpPr>
        <p:spPr>
          <a:xfrm>
            <a:off x="6059328" y="5568697"/>
            <a:ext cx="437388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вал 59"/>
          <p:cNvSpPr/>
          <p:nvPr/>
        </p:nvSpPr>
        <p:spPr>
          <a:xfrm>
            <a:off x="4930806" y="5568697"/>
            <a:ext cx="437388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Овал 60"/>
          <p:cNvSpPr/>
          <p:nvPr/>
        </p:nvSpPr>
        <p:spPr>
          <a:xfrm>
            <a:off x="5495067" y="5568697"/>
            <a:ext cx="437388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Овал 61"/>
          <p:cNvSpPr/>
          <p:nvPr/>
        </p:nvSpPr>
        <p:spPr>
          <a:xfrm>
            <a:off x="6619970" y="5568697"/>
            <a:ext cx="437388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единительная линия 3"/>
          <p:cNvCxnSpPr>
            <a:stCxn id="19" idx="7"/>
            <a:endCxn id="19" idx="3"/>
          </p:cNvCxnSpPr>
          <p:nvPr/>
        </p:nvCxnSpPr>
        <p:spPr>
          <a:xfrm flipH="1">
            <a:off x="4421170" y="3600810"/>
            <a:ext cx="309280" cy="323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>
            <a:stCxn id="19" idx="1"/>
            <a:endCxn id="19" idx="5"/>
          </p:cNvCxnSpPr>
          <p:nvPr/>
        </p:nvCxnSpPr>
        <p:spPr>
          <a:xfrm>
            <a:off x="4421170" y="3600810"/>
            <a:ext cx="309280" cy="323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Овал 32"/>
          <p:cNvSpPr/>
          <p:nvPr/>
        </p:nvSpPr>
        <p:spPr>
          <a:xfrm>
            <a:off x="4918901" y="3528680"/>
            <a:ext cx="437388" cy="4572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4" name="Прямая соединительная линия 33"/>
          <p:cNvCxnSpPr>
            <a:stCxn id="33" idx="7"/>
            <a:endCxn id="33" idx="3"/>
          </p:cNvCxnSpPr>
          <p:nvPr/>
        </p:nvCxnSpPr>
        <p:spPr>
          <a:xfrm flipH="1">
            <a:off x="4982955" y="3595635"/>
            <a:ext cx="309280" cy="323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>
            <a:stCxn id="33" idx="1"/>
            <a:endCxn id="33" idx="5"/>
          </p:cNvCxnSpPr>
          <p:nvPr/>
        </p:nvCxnSpPr>
        <p:spPr>
          <a:xfrm>
            <a:off x="4982955" y="3595635"/>
            <a:ext cx="309280" cy="323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>
            <a:stCxn id="15" idx="2"/>
            <a:endCxn id="58" idx="0"/>
          </p:cNvCxnSpPr>
          <p:nvPr/>
        </p:nvCxnSpPr>
        <p:spPr>
          <a:xfrm>
            <a:off x="5967222" y="4059635"/>
            <a:ext cx="0" cy="457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50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270</Words>
  <Application>Microsoft Office PowerPoint</Application>
  <PresentationFormat>Широкоэкранный</PresentationFormat>
  <Paragraphs>119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Calibri</vt:lpstr>
      <vt:lpstr>Noto Sans Symbols</vt:lpstr>
      <vt:lpstr>Avenir</vt:lpstr>
      <vt:lpstr>Roboto</vt:lpstr>
      <vt:lpstr>Times New Roman</vt:lpstr>
      <vt:lpstr>Arial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Yulia Sinyachkina</cp:lastModifiedBy>
  <cp:revision>10</cp:revision>
  <dcterms:modified xsi:type="dcterms:W3CDTF">2023-08-21T17:22:43Z</dcterms:modified>
</cp:coreProperties>
</file>